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11" r:id="rId2"/>
    <p:sldId id="541" r:id="rId3"/>
    <p:sldId id="568" r:id="rId4"/>
    <p:sldId id="560" r:id="rId5"/>
    <p:sldId id="570" r:id="rId6"/>
    <p:sldId id="579" r:id="rId7"/>
    <p:sldId id="576" r:id="rId8"/>
    <p:sldId id="580" r:id="rId9"/>
    <p:sldId id="578" r:id="rId10"/>
    <p:sldId id="577" r:id="rId11"/>
    <p:sldId id="575" r:id="rId12"/>
    <p:sldId id="559" r:id="rId13"/>
    <p:sldId id="571" r:id="rId14"/>
  </p:sldIdLst>
  <p:sldSz cx="9144000" cy="6858000" type="screen4x3"/>
  <p:notesSz cx="9232900" cy="6934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4">
          <p15:clr>
            <a:srgbClr val="A4A3A4"/>
          </p15:clr>
        </p15:guide>
        <p15:guide id="2" pos="29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B05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9" autoAdjust="0"/>
    <p:restoredTop sz="94709" autoAdjust="0"/>
  </p:normalViewPr>
  <p:slideViewPr>
    <p:cSldViewPr>
      <p:cViewPr varScale="1">
        <p:scale>
          <a:sx n="159" d="100"/>
          <a:sy n="159" d="100"/>
        </p:scale>
        <p:origin x="1756"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121" d="100"/>
          <a:sy n="121" d="100"/>
        </p:scale>
        <p:origin x="-2250" y="-102"/>
      </p:cViewPr>
      <p:guideLst>
        <p:guide orient="horz" pos="2184"/>
        <p:guide pos="29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500" cy="346075"/>
          </a:xfrm>
          <a:prstGeom prst="rect">
            <a:avLst/>
          </a:prstGeom>
        </p:spPr>
        <p:txBody>
          <a:bodyPr vert="horz" lIns="92382" tIns="46191" rIns="92382" bIns="46191" rtlCol="0"/>
          <a:lstStyle>
            <a:lvl1pPr algn="l" eaLnBrk="0" hangingPunct="0">
              <a:defRPr sz="1200"/>
            </a:lvl1pPr>
          </a:lstStyle>
          <a:p>
            <a:pPr>
              <a:defRPr/>
            </a:pPr>
            <a:endParaRPr lang="en-US" dirty="0"/>
          </a:p>
        </p:txBody>
      </p:sp>
      <p:sp>
        <p:nvSpPr>
          <p:cNvPr id="3" name="Date Placeholder 2"/>
          <p:cNvSpPr>
            <a:spLocks noGrp="1"/>
          </p:cNvSpPr>
          <p:nvPr>
            <p:ph type="dt" sz="quarter" idx="1"/>
          </p:nvPr>
        </p:nvSpPr>
        <p:spPr>
          <a:xfrm>
            <a:off x="5229225" y="0"/>
            <a:ext cx="4002088" cy="346075"/>
          </a:xfrm>
          <a:prstGeom prst="rect">
            <a:avLst/>
          </a:prstGeom>
        </p:spPr>
        <p:txBody>
          <a:bodyPr vert="horz" lIns="92382" tIns="46191" rIns="92382" bIns="46191" rtlCol="0"/>
          <a:lstStyle>
            <a:lvl1pPr algn="r" eaLnBrk="0" hangingPunct="0">
              <a:defRPr sz="1200"/>
            </a:lvl1pPr>
          </a:lstStyle>
          <a:p>
            <a:pPr>
              <a:defRPr/>
            </a:pPr>
            <a:fld id="{EBC41A42-9C03-423F-98AC-36E3D2644FD3}" type="datetimeFigureOut">
              <a:rPr lang="en-US"/>
              <a:pPr>
                <a:defRPr/>
              </a:pPr>
              <a:t>3/9/2022</a:t>
            </a:fld>
            <a:endParaRPr lang="en-US" dirty="0"/>
          </a:p>
        </p:txBody>
      </p:sp>
      <p:sp>
        <p:nvSpPr>
          <p:cNvPr id="4" name="Footer Placeholder 3"/>
          <p:cNvSpPr>
            <a:spLocks noGrp="1"/>
          </p:cNvSpPr>
          <p:nvPr>
            <p:ph type="ftr" sz="quarter" idx="2"/>
          </p:nvPr>
        </p:nvSpPr>
        <p:spPr>
          <a:xfrm>
            <a:off x="0" y="6586538"/>
            <a:ext cx="4000500" cy="346075"/>
          </a:xfrm>
          <a:prstGeom prst="rect">
            <a:avLst/>
          </a:prstGeom>
        </p:spPr>
        <p:txBody>
          <a:bodyPr vert="horz" lIns="92382" tIns="46191" rIns="92382" bIns="46191" rtlCol="0" anchor="b"/>
          <a:lstStyle>
            <a:lvl1pPr algn="l" eaLnBrk="0" hangingPunct="0">
              <a:defRPr sz="1200"/>
            </a:lvl1pPr>
          </a:lstStyle>
          <a:p>
            <a:pPr>
              <a:defRPr/>
            </a:pPr>
            <a:endParaRPr lang="en-US" dirty="0"/>
          </a:p>
        </p:txBody>
      </p:sp>
      <p:sp>
        <p:nvSpPr>
          <p:cNvPr id="5" name="Slide Number Placeholder 4"/>
          <p:cNvSpPr>
            <a:spLocks noGrp="1"/>
          </p:cNvSpPr>
          <p:nvPr>
            <p:ph type="sldNum" sz="quarter" idx="3"/>
          </p:nvPr>
        </p:nvSpPr>
        <p:spPr>
          <a:xfrm>
            <a:off x="5229225" y="6586538"/>
            <a:ext cx="4002088" cy="346075"/>
          </a:xfrm>
          <a:prstGeom prst="rect">
            <a:avLst/>
          </a:prstGeom>
        </p:spPr>
        <p:txBody>
          <a:bodyPr vert="horz" lIns="92382" tIns="46191" rIns="92382" bIns="46191" rtlCol="0" anchor="b"/>
          <a:lstStyle>
            <a:lvl1pPr algn="r" eaLnBrk="0" hangingPunct="0">
              <a:defRPr sz="1200"/>
            </a:lvl1pPr>
          </a:lstStyle>
          <a:p>
            <a:pPr>
              <a:defRPr/>
            </a:pPr>
            <a:fld id="{D1FE3498-148A-49B3-893F-C28F85B50E31}" type="slidenum">
              <a:rPr lang="en-US"/>
              <a:pPr>
                <a:defRPr/>
              </a:pPr>
              <a:t>‹#›</a:t>
            </a:fld>
            <a:endParaRPr lang="en-US" dirty="0"/>
          </a:p>
        </p:txBody>
      </p:sp>
    </p:spTree>
    <p:extLst>
      <p:ext uri="{BB962C8B-B14F-4D97-AF65-F5344CB8AC3E}">
        <p14:creationId xmlns:p14="http://schemas.microsoft.com/office/powerpoint/2010/main" val="1785274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500" cy="346075"/>
          </a:xfrm>
          <a:prstGeom prst="rect">
            <a:avLst/>
          </a:prstGeom>
        </p:spPr>
        <p:txBody>
          <a:bodyPr vert="horz" lIns="92382" tIns="46191" rIns="92382" bIns="46191" rtlCol="0"/>
          <a:lstStyle>
            <a:lvl1pPr algn="l" eaLnBrk="0" hangingPunct="0">
              <a:defRPr sz="1200"/>
            </a:lvl1pPr>
          </a:lstStyle>
          <a:p>
            <a:pPr>
              <a:defRPr/>
            </a:pPr>
            <a:endParaRPr lang="en-US" dirty="0"/>
          </a:p>
        </p:txBody>
      </p:sp>
      <p:sp>
        <p:nvSpPr>
          <p:cNvPr id="3" name="Date Placeholder 2"/>
          <p:cNvSpPr>
            <a:spLocks noGrp="1"/>
          </p:cNvSpPr>
          <p:nvPr>
            <p:ph type="dt" idx="1"/>
          </p:nvPr>
        </p:nvSpPr>
        <p:spPr>
          <a:xfrm>
            <a:off x="5229225" y="0"/>
            <a:ext cx="4002088" cy="346075"/>
          </a:xfrm>
          <a:prstGeom prst="rect">
            <a:avLst/>
          </a:prstGeom>
        </p:spPr>
        <p:txBody>
          <a:bodyPr vert="horz" lIns="92382" tIns="46191" rIns="92382" bIns="46191" rtlCol="0"/>
          <a:lstStyle>
            <a:lvl1pPr algn="r" eaLnBrk="0" hangingPunct="0">
              <a:defRPr sz="1200"/>
            </a:lvl1pPr>
          </a:lstStyle>
          <a:p>
            <a:pPr>
              <a:defRPr/>
            </a:pPr>
            <a:fld id="{2823095D-071E-42F4-8717-FD6DFC3D803E}" type="datetimeFigureOut">
              <a:rPr lang="en-US"/>
              <a:pPr>
                <a:defRPr/>
              </a:pPr>
              <a:t>3/9/2022</a:t>
            </a:fld>
            <a:endParaRPr lang="en-US" dirty="0"/>
          </a:p>
        </p:txBody>
      </p:sp>
      <p:sp>
        <p:nvSpPr>
          <p:cNvPr id="4" name="Slide Image Placeholder 3"/>
          <p:cNvSpPr>
            <a:spLocks noGrp="1" noRot="1" noChangeAspect="1"/>
          </p:cNvSpPr>
          <p:nvPr>
            <p:ph type="sldImg" idx="2"/>
          </p:nvPr>
        </p:nvSpPr>
        <p:spPr>
          <a:xfrm>
            <a:off x="2882900" y="520700"/>
            <a:ext cx="3467100" cy="2600325"/>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923925" y="3294063"/>
            <a:ext cx="7385050" cy="311943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86538"/>
            <a:ext cx="4000500" cy="346075"/>
          </a:xfrm>
          <a:prstGeom prst="rect">
            <a:avLst/>
          </a:prstGeom>
        </p:spPr>
        <p:txBody>
          <a:bodyPr vert="horz" lIns="92382" tIns="46191" rIns="92382" bIns="46191" rtlCol="0" anchor="b"/>
          <a:lstStyle>
            <a:lvl1pPr algn="l" eaLnBrk="0" hangingPunct="0">
              <a:defRPr sz="1200"/>
            </a:lvl1pPr>
          </a:lstStyle>
          <a:p>
            <a:pPr>
              <a:defRPr/>
            </a:pPr>
            <a:endParaRPr lang="en-US" dirty="0"/>
          </a:p>
        </p:txBody>
      </p:sp>
      <p:sp>
        <p:nvSpPr>
          <p:cNvPr id="7" name="Slide Number Placeholder 6"/>
          <p:cNvSpPr>
            <a:spLocks noGrp="1"/>
          </p:cNvSpPr>
          <p:nvPr>
            <p:ph type="sldNum" sz="quarter" idx="5"/>
          </p:nvPr>
        </p:nvSpPr>
        <p:spPr>
          <a:xfrm>
            <a:off x="5229225" y="6586538"/>
            <a:ext cx="4002088" cy="346075"/>
          </a:xfrm>
          <a:prstGeom prst="rect">
            <a:avLst/>
          </a:prstGeom>
        </p:spPr>
        <p:txBody>
          <a:bodyPr vert="horz" lIns="92382" tIns="46191" rIns="92382" bIns="46191" rtlCol="0" anchor="b"/>
          <a:lstStyle>
            <a:lvl1pPr algn="r" eaLnBrk="0" hangingPunct="0">
              <a:defRPr sz="1200"/>
            </a:lvl1pPr>
          </a:lstStyle>
          <a:p>
            <a:pPr>
              <a:defRPr/>
            </a:pPr>
            <a:fld id="{A3FE7A20-E60D-4855-A83F-502CC0245CD9}" type="slidenum">
              <a:rPr lang="en-US"/>
              <a:pPr>
                <a:defRPr/>
              </a:pPr>
              <a:t>‹#›</a:t>
            </a:fld>
            <a:endParaRPr lang="en-US" dirty="0"/>
          </a:p>
        </p:txBody>
      </p:sp>
    </p:spTree>
    <p:extLst>
      <p:ext uri="{BB962C8B-B14F-4D97-AF65-F5344CB8AC3E}">
        <p14:creationId xmlns:p14="http://schemas.microsoft.com/office/powerpoint/2010/main" val="2484825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230188" indent="-230188">
              <a:buFontTx/>
              <a:buAutoNum type="arabicPeriod"/>
            </a:pPr>
            <a:r>
              <a:rPr lang="en-US" dirty="0"/>
              <a:t>Success in domestic fellowship students is good. Need to improve success in international fellowship acceptances</a:t>
            </a:r>
          </a:p>
          <a:p>
            <a:pPr marL="230188" indent="-230188">
              <a:buFontTx/>
              <a:buAutoNum type="arabicPeriod"/>
            </a:pPr>
            <a:r>
              <a:rPr lang="en-US" dirty="0"/>
              <a:t>15 + spring quarter grads. Hopefully it will be in the 20’s</a:t>
            </a:r>
          </a:p>
          <a:p>
            <a:pPr marL="230188" indent="-230188">
              <a:buFontTx/>
              <a:buAutoNum type="arabicPeriod"/>
            </a:pPr>
            <a:r>
              <a:rPr lang="en-US" dirty="0"/>
              <a:t>20% at PhD level. Need to enhance quality as well</a:t>
            </a:r>
          </a:p>
          <a:p>
            <a:pPr marL="230188" indent="-230188"/>
            <a:endParaRPr lang="en-US" dirty="0"/>
          </a:p>
          <a:p>
            <a:pPr marL="230188" indent="-230188">
              <a:buFontTx/>
              <a:buAutoNum type="arabicPeriod"/>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377615-2E6A-4C86-B030-317BEF187B48}" type="slidenum">
              <a:rPr lang="en-US" smtClean="0"/>
              <a:pPr/>
              <a:t>1</a:t>
            </a:fld>
            <a:endParaRPr lang="en-US" dirty="0"/>
          </a:p>
        </p:txBody>
      </p:sp>
    </p:spTree>
    <p:extLst>
      <p:ext uri="{BB962C8B-B14F-4D97-AF65-F5344CB8AC3E}">
        <p14:creationId xmlns:p14="http://schemas.microsoft.com/office/powerpoint/2010/main" val="7792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5AED07-1A78-4373-AB82-2E31736462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229068-262D-4676-AB89-B259888E26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EF4225-1EDE-4E4D-848B-3A9B8A6738E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D481E8-427D-4F41-BC5B-8CA490ED66B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C20A19-AC63-42F3-AF36-6DCDCCCE5F3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D5ABFF-ADB1-4DF7-A356-949CD127C4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71F18F-E16C-455C-BC20-5ECF085913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0F0206A-5DE0-49E7-BCF3-7E7783E00C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1F9E244-19EA-4739-BFFD-41A5C812A7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C7F47A-04FA-44CD-AF50-79E8DC1BF4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5D0AEE-00FA-4CF7-8042-16D4587B85C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88FFB4-6D75-4672-9B9E-AE80F7BC8F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E8C164A-FB8A-40BF-8B4B-BCA2B767F1F3}" type="slidenum">
              <a:rPr lang="en-US"/>
              <a:pPr>
                <a:defRPr/>
              </a:pPr>
              <a:t>‹#›</a:t>
            </a:fld>
            <a:endParaRPr lang="en-US" dirty="0"/>
          </a:p>
        </p:txBody>
      </p:sp>
      <p:pic>
        <p:nvPicPr>
          <p:cNvPr id="1031" name="Picture 9"/>
          <p:cNvPicPr>
            <a:picLocks noChangeArrowheads="1"/>
          </p:cNvPicPr>
          <p:nvPr userDrawn="1"/>
        </p:nvPicPr>
        <p:blipFill>
          <a:blip r:embed="rId14" cstate="print"/>
          <a:srcRect/>
          <a:stretch>
            <a:fillRect/>
          </a:stretch>
        </p:blipFill>
        <p:spPr bwMode="auto">
          <a:xfrm>
            <a:off x="449263" y="5926138"/>
            <a:ext cx="935037" cy="763587"/>
          </a:xfrm>
          <a:prstGeom prst="rect">
            <a:avLst/>
          </a:prstGeom>
          <a:noFill/>
          <a:ln w="12700">
            <a:noFill/>
            <a:miter lim="800000"/>
            <a:headEnd/>
            <a:tailEnd/>
          </a:ln>
        </p:spPr>
      </p:pic>
      <p:sp>
        <p:nvSpPr>
          <p:cNvPr id="1040" name="Rectangle 16"/>
          <p:cNvSpPr>
            <a:spLocks noChangeArrowheads="1"/>
          </p:cNvSpPr>
          <p:nvPr userDrawn="1"/>
        </p:nvSpPr>
        <p:spPr bwMode="auto">
          <a:xfrm>
            <a:off x="1928813" y="6249988"/>
            <a:ext cx="6724213" cy="323165"/>
          </a:xfrm>
          <a:prstGeom prst="rect">
            <a:avLst/>
          </a:prstGeom>
          <a:noFill/>
          <a:ln w="9525">
            <a:noFill/>
            <a:miter lim="800000"/>
            <a:headEnd/>
            <a:tailEnd/>
          </a:ln>
          <a:effectLst/>
        </p:spPr>
        <p:txBody>
          <a:bodyPr wrap="none">
            <a:spAutoFit/>
          </a:bodyPr>
          <a:lstStyle/>
          <a:p>
            <a:pPr eaLnBrk="0" hangingPunct="0">
              <a:defRPr/>
            </a:pPr>
            <a:r>
              <a:rPr lang="en-US" sz="1500" b="1" i="1" baseline="0" dirty="0">
                <a:latin typeface="Times New Roman" pitchFamily="18" charset="0"/>
              </a:rPr>
              <a:t>Department of Mechanical and Aerospace Engineering, The Ohio State University</a:t>
            </a:r>
          </a:p>
        </p:txBody>
      </p:sp>
      <p:sp>
        <p:nvSpPr>
          <p:cNvPr id="1041" name="Rectangle 17"/>
          <p:cNvSpPr>
            <a:spLocks noChangeArrowheads="1"/>
          </p:cNvSpPr>
          <p:nvPr userDrawn="1"/>
        </p:nvSpPr>
        <p:spPr bwMode="auto">
          <a:xfrm>
            <a:off x="77788" y="125413"/>
            <a:ext cx="8969375" cy="6623050"/>
          </a:xfrm>
          <a:prstGeom prst="rect">
            <a:avLst/>
          </a:prstGeom>
          <a:noFill/>
          <a:ln w="25400">
            <a:solidFill>
              <a:srgbClr val="CF0E30"/>
            </a:solidFill>
            <a:miter lim="800000"/>
            <a:headEnd/>
            <a:tailEnd/>
          </a:ln>
          <a:effectLst/>
        </p:spPr>
        <p:txBody>
          <a:bodyPr wrap="none" anchor="ctr"/>
          <a:lstStyle/>
          <a:p>
            <a:pP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65" y="1700775"/>
            <a:ext cx="8229600" cy="1143000"/>
          </a:xfrm>
        </p:spPr>
        <p:txBody>
          <a:bodyPr/>
          <a:lstStyle/>
          <a:p>
            <a:r>
              <a:rPr lang="en-US" sz="3600" b="1" dirty="0">
                <a:solidFill>
                  <a:srgbClr val="FF0000"/>
                </a:solidFill>
              </a:rPr>
              <a:t>Student Design Competition</a:t>
            </a:r>
            <a:br>
              <a:rPr lang="en-US" sz="3600" b="1" dirty="0">
                <a:solidFill>
                  <a:srgbClr val="FF0000"/>
                </a:solidFill>
              </a:rPr>
            </a:br>
            <a:r>
              <a:rPr lang="en-US" sz="3600" b="1" dirty="0">
                <a:solidFill>
                  <a:srgbClr val="FF0000"/>
                </a:solidFill>
              </a:rPr>
              <a:t>Capstone Design </a:t>
            </a:r>
            <a:br>
              <a:rPr lang="en-US" sz="3600" b="1" dirty="0">
                <a:solidFill>
                  <a:srgbClr val="FF0000"/>
                </a:solidFill>
              </a:rPr>
            </a:br>
            <a:r>
              <a:rPr lang="en-US" sz="3600" b="1" dirty="0">
                <a:solidFill>
                  <a:srgbClr val="FF0000"/>
                </a:solidFill>
              </a:rPr>
              <a:t>ME 4902.01 and 4902.02</a:t>
            </a:r>
            <a:br>
              <a:rPr lang="en-US" sz="3600" b="1" dirty="0">
                <a:solidFill>
                  <a:srgbClr val="FF0000"/>
                </a:solidFill>
              </a:rPr>
            </a:br>
            <a:endParaRPr lang="en-US" sz="3600" dirty="0"/>
          </a:p>
        </p:txBody>
      </p:sp>
      <p:sp>
        <p:nvSpPr>
          <p:cNvPr id="7" name="TextBox 6"/>
          <p:cNvSpPr txBox="1"/>
          <p:nvPr/>
        </p:nvSpPr>
        <p:spPr>
          <a:xfrm>
            <a:off x="5340101" y="4619555"/>
            <a:ext cx="3379640" cy="954107"/>
          </a:xfrm>
          <a:prstGeom prst="rect">
            <a:avLst/>
          </a:prstGeom>
          <a:noFill/>
        </p:spPr>
        <p:txBody>
          <a:bodyPr wrap="square" rtlCol="0">
            <a:spAutoFit/>
          </a:bodyPr>
          <a:lstStyle/>
          <a:p>
            <a:pPr>
              <a:spcBef>
                <a:spcPts val="0"/>
              </a:spcBef>
            </a:pPr>
            <a:r>
              <a:rPr lang="en-US" sz="2000" b="1" dirty="0">
                <a:solidFill>
                  <a:srgbClr val="000090"/>
                </a:solidFill>
              </a:rPr>
              <a:t>Shawn Midlam-Mohler</a:t>
            </a:r>
          </a:p>
          <a:p>
            <a:pPr>
              <a:spcBef>
                <a:spcPts val="0"/>
              </a:spcBef>
            </a:pPr>
            <a:r>
              <a:rPr lang="en-US" dirty="0">
                <a:solidFill>
                  <a:srgbClr val="000090"/>
                </a:solidFill>
              </a:rPr>
              <a:t>Professor of Practice</a:t>
            </a:r>
          </a:p>
          <a:p>
            <a:pPr>
              <a:spcBef>
                <a:spcPts val="0"/>
              </a:spcBef>
            </a:pPr>
            <a:r>
              <a:rPr lang="en-US" dirty="0">
                <a:solidFill>
                  <a:srgbClr val="000090"/>
                </a:solidFill>
              </a:rPr>
              <a:t>midlam-mohler.1@osu.edu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B38A-00CC-478B-862D-C5202349B3CF}"/>
              </a:ext>
            </a:extLst>
          </p:cNvPr>
          <p:cNvPicPr>
            <a:picLocks noChangeAspect="1"/>
          </p:cNvPicPr>
          <p:nvPr/>
        </p:nvPicPr>
        <p:blipFill>
          <a:blip r:embed="rId2"/>
          <a:stretch>
            <a:fillRect/>
          </a:stretch>
        </p:blipFill>
        <p:spPr>
          <a:xfrm>
            <a:off x="1960460" y="356600"/>
            <a:ext cx="5541697" cy="1843439"/>
          </a:xfrm>
          <a:prstGeom prst="rect">
            <a:avLst/>
          </a:prstGeom>
          <a:ln>
            <a:solidFill>
              <a:schemeClr val="tx1"/>
            </a:solidFill>
          </a:ln>
        </p:spPr>
      </p:pic>
      <p:pic>
        <p:nvPicPr>
          <p:cNvPr id="3" name="Picture 2" descr="A picture containing ground, outdoor, sandy&#10;&#10;Description automatically generated">
            <a:extLst>
              <a:ext uri="{FF2B5EF4-FFF2-40B4-BE49-F238E27FC236}">
                <a16:creationId xmlns:a16="http://schemas.microsoft.com/office/drawing/2014/main" id="{A89AD384-68FF-4E5D-ABAE-5F9FDE03F5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70" b="35875"/>
          <a:stretch/>
        </p:blipFill>
        <p:spPr>
          <a:xfrm>
            <a:off x="1960460" y="2315255"/>
            <a:ext cx="5516919" cy="1864217"/>
          </a:xfrm>
          <a:prstGeom prst="rect">
            <a:avLst/>
          </a:prstGeom>
          <a:ln>
            <a:solidFill>
              <a:schemeClr val="tx1"/>
            </a:solidFill>
          </a:ln>
          <a:effectLst/>
        </p:spPr>
      </p:pic>
      <p:pic>
        <p:nvPicPr>
          <p:cNvPr id="4" name="Picture 3">
            <a:extLst>
              <a:ext uri="{FF2B5EF4-FFF2-40B4-BE49-F238E27FC236}">
                <a16:creationId xmlns:a16="http://schemas.microsoft.com/office/drawing/2014/main" id="{4BA377C7-52E1-47AC-B3DF-A49556A9F6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11" t="48675" r="12963" b="18213"/>
          <a:stretch/>
        </p:blipFill>
        <p:spPr>
          <a:xfrm>
            <a:off x="1960461" y="4294688"/>
            <a:ext cx="5512127" cy="1741054"/>
          </a:xfrm>
          <a:prstGeom prst="rect">
            <a:avLst/>
          </a:prstGeom>
        </p:spPr>
      </p:pic>
    </p:spTree>
    <p:extLst>
      <p:ext uri="{BB962C8B-B14F-4D97-AF65-F5344CB8AC3E}">
        <p14:creationId xmlns:p14="http://schemas.microsoft.com/office/powerpoint/2010/main" val="173827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0.jpg"/>
          <p:cNvPicPr/>
          <p:nvPr/>
        </p:nvPicPr>
        <p:blipFill>
          <a:blip r:embed="rId2"/>
          <a:srcRect/>
          <a:stretch>
            <a:fillRect/>
          </a:stretch>
        </p:blipFill>
        <p:spPr>
          <a:xfrm>
            <a:off x="309045" y="356601"/>
            <a:ext cx="5107865" cy="2765160"/>
          </a:xfrm>
          <a:prstGeom prst="rect">
            <a:avLst/>
          </a:prstGeom>
          <a:ln/>
        </p:spPr>
      </p:pic>
      <p:pic>
        <p:nvPicPr>
          <p:cNvPr id="3" name="image15.png"/>
          <p:cNvPicPr/>
          <p:nvPr/>
        </p:nvPicPr>
        <p:blipFill>
          <a:blip r:embed="rId3"/>
          <a:srcRect/>
          <a:stretch>
            <a:fillRect/>
          </a:stretch>
        </p:blipFill>
        <p:spPr>
          <a:xfrm>
            <a:off x="5877770" y="855865"/>
            <a:ext cx="2342705" cy="1997060"/>
          </a:xfrm>
          <a:prstGeom prst="rect">
            <a:avLst/>
          </a:prstGeom>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475" y="3275380"/>
            <a:ext cx="3226020" cy="2626188"/>
          </a:xfrm>
          <a:prstGeom prst="rect">
            <a:avLst/>
          </a:prstGeom>
        </p:spPr>
      </p:pic>
      <p:pic>
        <p:nvPicPr>
          <p:cNvPr id="6" name="Picture 5"/>
          <p:cNvPicPr>
            <a:picLocks noChangeAspect="1"/>
          </p:cNvPicPr>
          <p:nvPr/>
        </p:nvPicPr>
        <p:blipFill>
          <a:blip r:embed="rId5"/>
          <a:stretch>
            <a:fillRect/>
          </a:stretch>
        </p:blipFill>
        <p:spPr>
          <a:xfrm>
            <a:off x="4495190" y="3484936"/>
            <a:ext cx="3878905" cy="2416632"/>
          </a:xfrm>
          <a:prstGeom prst="rect">
            <a:avLst/>
          </a:prstGeom>
        </p:spPr>
      </p:pic>
    </p:spTree>
    <p:extLst>
      <p:ext uri="{BB962C8B-B14F-4D97-AF65-F5344CB8AC3E}">
        <p14:creationId xmlns:p14="http://schemas.microsoft.com/office/powerpoint/2010/main" val="317325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6" r="24545" b="12954"/>
          <a:stretch/>
        </p:blipFill>
        <p:spPr>
          <a:xfrm>
            <a:off x="309045" y="279790"/>
            <a:ext cx="2611540" cy="20738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091" y="279790"/>
            <a:ext cx="4762054" cy="26844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55" y="3083355"/>
            <a:ext cx="4260012" cy="27922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672" y="3198570"/>
            <a:ext cx="3745473" cy="2809105"/>
          </a:xfrm>
          <a:prstGeom prst="rect">
            <a:avLst/>
          </a:prstGeom>
        </p:spPr>
      </p:pic>
    </p:spTree>
    <p:extLst>
      <p:ext uri="{BB962C8B-B14F-4D97-AF65-F5344CB8AC3E}">
        <p14:creationId xmlns:p14="http://schemas.microsoft.com/office/powerpoint/2010/main" val="381772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6285" y="318195"/>
            <a:ext cx="7796213" cy="728663"/>
          </a:xfrm>
          <a:prstGeom prst="rect">
            <a:avLst/>
          </a:prstGeom>
        </p:spPr>
        <p:txBody>
          <a:bodyPr/>
          <a:lstStyle/>
          <a:p>
            <a:pPr>
              <a:defRPr/>
            </a:pPr>
            <a:r>
              <a:rPr lang="en-US" sz="3200" b="1" kern="0" dirty="0">
                <a:solidFill>
                  <a:srgbClr val="FF0000"/>
                </a:solidFill>
              </a:rPr>
              <a:t>How to Enroll</a:t>
            </a:r>
            <a:endParaRPr lang="en-US" sz="3600" kern="0" dirty="0">
              <a:solidFill>
                <a:schemeClr val="tx2"/>
              </a:solidFill>
            </a:endParaRPr>
          </a:p>
        </p:txBody>
      </p:sp>
      <p:sp>
        <p:nvSpPr>
          <p:cNvPr id="3" name="Rectangle 3"/>
          <p:cNvSpPr txBox="1">
            <a:spLocks noChangeArrowheads="1"/>
          </p:cNvSpPr>
          <p:nvPr/>
        </p:nvSpPr>
        <p:spPr>
          <a:xfrm>
            <a:off x="539475" y="1124700"/>
            <a:ext cx="8229600" cy="3610070"/>
          </a:xfrm>
          <a:prstGeom prst="rect">
            <a:avLst/>
          </a:prstGeom>
        </p:spPr>
        <p:txBody>
          <a:bodyPr/>
          <a:lstStyle/>
          <a:p>
            <a:pPr marL="342900" indent="-342900">
              <a:spcBef>
                <a:spcPts val="1776"/>
              </a:spcBef>
              <a:buFont typeface="Arial" panose="020B0604020202020204" pitchFamily="34" charset="0"/>
              <a:buChar char="•"/>
              <a:defRPr/>
            </a:pPr>
            <a:r>
              <a:rPr lang="en-US" b="1" dirty="0">
                <a:solidFill>
                  <a:schemeClr val="accent2"/>
                </a:solidFill>
              </a:rPr>
              <a:t>This section is by permission of instructor only</a:t>
            </a:r>
          </a:p>
          <a:p>
            <a:pPr marL="342900" indent="-342900">
              <a:spcBef>
                <a:spcPts val="1776"/>
              </a:spcBef>
              <a:buFont typeface="Arial" panose="020B0604020202020204" pitchFamily="34" charset="0"/>
              <a:buChar char="•"/>
              <a:defRPr/>
            </a:pPr>
            <a:r>
              <a:rPr lang="en-US" b="1" dirty="0">
                <a:solidFill>
                  <a:schemeClr val="accent2"/>
                </a:solidFill>
              </a:rPr>
              <a:t>If you are on a design competition team already:</a:t>
            </a:r>
          </a:p>
          <a:p>
            <a:pPr marL="800100" lvl="1" indent="-342900">
              <a:spcBef>
                <a:spcPts val="1776"/>
              </a:spcBef>
              <a:buFont typeface="Arial" panose="020B0604020202020204" pitchFamily="34" charset="0"/>
              <a:buChar char="•"/>
              <a:defRPr/>
            </a:pPr>
            <a:r>
              <a:rPr lang="en-US" b="1" dirty="0">
                <a:solidFill>
                  <a:schemeClr val="accent2"/>
                </a:solidFill>
              </a:rPr>
              <a:t>Send me a resume and a statement of what you do on the team currently</a:t>
            </a:r>
          </a:p>
          <a:p>
            <a:pPr marL="342900" indent="-342900">
              <a:spcBef>
                <a:spcPts val="1776"/>
              </a:spcBef>
              <a:buFont typeface="Arial" panose="020B0604020202020204" pitchFamily="34" charset="0"/>
              <a:buChar char="•"/>
              <a:defRPr/>
            </a:pPr>
            <a:r>
              <a:rPr lang="en-US" b="1" dirty="0">
                <a:solidFill>
                  <a:schemeClr val="accent2"/>
                </a:solidFill>
              </a:rPr>
              <a:t>If you are not on a team but are interested in this capstone:</a:t>
            </a:r>
          </a:p>
          <a:p>
            <a:pPr marL="800100" lvl="1" indent="-342900">
              <a:spcBef>
                <a:spcPts val="1776"/>
              </a:spcBef>
              <a:buFont typeface="Arial" panose="020B0604020202020204" pitchFamily="34" charset="0"/>
              <a:buChar char="•"/>
              <a:defRPr/>
            </a:pPr>
            <a:r>
              <a:rPr lang="en-US" b="1" dirty="0">
                <a:solidFill>
                  <a:schemeClr val="accent2"/>
                </a:solidFill>
              </a:rPr>
              <a:t>Send me a resume and a short statement of why you are interested in this experience</a:t>
            </a:r>
          </a:p>
          <a:p>
            <a:pPr marL="342900" indent="-342900">
              <a:spcBef>
                <a:spcPts val="1776"/>
              </a:spcBef>
              <a:buFont typeface="Arial" panose="020B0604020202020204" pitchFamily="34" charset="0"/>
              <a:buChar char="•"/>
              <a:defRPr/>
            </a:pPr>
            <a:r>
              <a:rPr lang="en-US" b="1" dirty="0">
                <a:solidFill>
                  <a:schemeClr val="accent2"/>
                </a:solidFill>
              </a:rPr>
              <a:t>The title of the email needs to have “ME4902” in the subject – I batch process students weekly and will send an email to you with permission to enroll</a:t>
            </a:r>
          </a:p>
          <a:p>
            <a:pPr lvl="1" algn="ctr">
              <a:spcBef>
                <a:spcPts val="1776"/>
              </a:spcBef>
              <a:defRPr/>
            </a:pPr>
            <a:r>
              <a:rPr lang="en-US" b="1" dirty="0">
                <a:solidFill>
                  <a:schemeClr val="accent2"/>
                </a:solidFill>
              </a:rPr>
              <a:t>Shawn Midlam-Mohler</a:t>
            </a:r>
          </a:p>
          <a:p>
            <a:pPr lvl="1" algn="ctr">
              <a:spcBef>
                <a:spcPts val="1776"/>
              </a:spcBef>
              <a:defRPr/>
            </a:pPr>
            <a:r>
              <a:rPr lang="en-US" b="1" dirty="0">
                <a:solidFill>
                  <a:schemeClr val="accent2"/>
                </a:solidFill>
              </a:rPr>
              <a:t>midlam-mohler.1@osu.edu</a:t>
            </a:r>
          </a:p>
        </p:txBody>
      </p:sp>
    </p:spTree>
    <p:extLst>
      <p:ext uri="{BB962C8B-B14F-4D97-AF65-F5344CB8AC3E}">
        <p14:creationId xmlns:p14="http://schemas.microsoft.com/office/powerpoint/2010/main" val="368041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6285" y="318195"/>
            <a:ext cx="7796213" cy="728663"/>
          </a:xfrm>
          <a:prstGeom prst="rect">
            <a:avLst/>
          </a:prstGeom>
        </p:spPr>
        <p:txBody>
          <a:bodyPr/>
          <a:lstStyle/>
          <a:p>
            <a:pPr>
              <a:defRPr/>
            </a:pPr>
            <a:r>
              <a:rPr lang="en-US" sz="3200" b="1" kern="0" dirty="0">
                <a:solidFill>
                  <a:srgbClr val="FF0000"/>
                </a:solidFill>
                <a:latin typeface="+mj-lt"/>
                <a:ea typeface="+mj-ea"/>
                <a:cs typeface="+mj-cs"/>
              </a:rPr>
              <a:t>S.D.C. Capstone Overview</a:t>
            </a:r>
            <a:br>
              <a:rPr lang="en-US" sz="3200" b="1" kern="0" dirty="0">
                <a:solidFill>
                  <a:schemeClr val="tx2"/>
                </a:solidFill>
                <a:latin typeface="+mj-lt"/>
                <a:ea typeface="+mj-ea"/>
                <a:cs typeface="+mj-cs"/>
              </a:rPr>
            </a:br>
            <a:endParaRPr lang="en-US" sz="3600" kern="0" dirty="0">
              <a:solidFill>
                <a:schemeClr val="tx2"/>
              </a:solidFill>
              <a:latin typeface="+mj-lt"/>
              <a:ea typeface="+mj-ea"/>
              <a:cs typeface="+mj-cs"/>
            </a:endParaRPr>
          </a:p>
        </p:txBody>
      </p:sp>
      <p:sp>
        <p:nvSpPr>
          <p:cNvPr id="3" name="Rectangle 3"/>
          <p:cNvSpPr txBox="1">
            <a:spLocks noChangeArrowheads="1"/>
          </p:cNvSpPr>
          <p:nvPr/>
        </p:nvSpPr>
        <p:spPr>
          <a:xfrm>
            <a:off x="539475" y="1124700"/>
            <a:ext cx="8229600" cy="3610070"/>
          </a:xfrm>
          <a:prstGeom prst="rect">
            <a:avLst/>
          </a:prstGeom>
        </p:spPr>
        <p:txBody>
          <a:bodyPr/>
          <a:lstStyle/>
          <a:p>
            <a:pPr marL="342900" indent="-342900">
              <a:spcBef>
                <a:spcPts val="1776"/>
              </a:spcBef>
              <a:buFont typeface="Arial" panose="020B0604020202020204" pitchFamily="34" charset="0"/>
              <a:buChar char="•"/>
              <a:defRPr/>
            </a:pPr>
            <a:r>
              <a:rPr lang="en-US" sz="2000" b="1" dirty="0">
                <a:solidFill>
                  <a:schemeClr val="accent2"/>
                </a:solidFill>
              </a:rPr>
              <a:t>The College of Engineering hosts a wide range of student design projects:</a:t>
            </a:r>
          </a:p>
          <a:p>
            <a:pPr algn="ctr">
              <a:spcBef>
                <a:spcPts val="1776"/>
              </a:spcBef>
              <a:defRPr/>
            </a:pPr>
            <a:r>
              <a:rPr lang="en-US" sz="2000" b="1" dirty="0">
                <a:solidFill>
                  <a:schemeClr val="accent2"/>
                </a:solidFill>
              </a:rPr>
              <a:t>http://engineering.osu.edu/studentorgs</a:t>
            </a:r>
          </a:p>
          <a:p>
            <a:pPr marL="342900" indent="-342900">
              <a:spcBef>
                <a:spcPts val="1776"/>
              </a:spcBef>
              <a:buFont typeface="Arial"/>
              <a:buChar char="•"/>
              <a:defRPr/>
            </a:pPr>
            <a:r>
              <a:rPr lang="en-US" sz="2000" b="1" dirty="0">
                <a:solidFill>
                  <a:schemeClr val="accent2"/>
                </a:solidFill>
              </a:rPr>
              <a:t>Students involved in these activities can use the content as their capstone design project:</a:t>
            </a:r>
          </a:p>
          <a:p>
            <a:pPr marL="800100" lvl="1" indent="-342900">
              <a:spcBef>
                <a:spcPts val="1776"/>
              </a:spcBef>
              <a:buFont typeface="Arial"/>
              <a:buChar char="•"/>
              <a:defRPr/>
            </a:pPr>
            <a:r>
              <a:rPr lang="en-US" sz="2000" b="1" dirty="0">
                <a:solidFill>
                  <a:schemeClr val="accent2"/>
                </a:solidFill>
              </a:rPr>
              <a:t>A student design team of 3-6 seniors is created</a:t>
            </a:r>
          </a:p>
          <a:p>
            <a:pPr marL="800100" lvl="1" indent="-342900">
              <a:spcBef>
                <a:spcPts val="1776"/>
              </a:spcBef>
              <a:buFont typeface="Arial"/>
              <a:buChar char="•"/>
              <a:defRPr/>
            </a:pPr>
            <a:r>
              <a:rPr lang="en-US" sz="2000" b="1" dirty="0">
                <a:solidFill>
                  <a:schemeClr val="accent2"/>
                </a:solidFill>
              </a:rPr>
              <a:t>The project gets the approval of the course instructor </a:t>
            </a:r>
          </a:p>
          <a:p>
            <a:pPr marL="800100" lvl="1" indent="-342900">
              <a:spcBef>
                <a:spcPts val="1776"/>
              </a:spcBef>
              <a:buFont typeface="Arial"/>
              <a:buChar char="•"/>
              <a:defRPr/>
            </a:pPr>
            <a:r>
              <a:rPr lang="en-US" sz="2000" b="1" dirty="0">
                <a:solidFill>
                  <a:schemeClr val="accent2"/>
                </a:solidFill>
              </a:rPr>
              <a:t>The student design team finds an appropriate technical advisor for the project (usually Dr. Midlam-Mohler)</a:t>
            </a:r>
          </a:p>
          <a:p>
            <a:pPr marL="800100" lvl="1" indent="-342900">
              <a:spcBef>
                <a:spcPts val="1776"/>
              </a:spcBef>
              <a:buFont typeface="Arial"/>
              <a:buChar char="•"/>
              <a:defRPr/>
            </a:pPr>
            <a:endParaRPr lang="en-US" sz="2400" b="1" dirty="0">
              <a:solidFill>
                <a:schemeClr val="accent2"/>
              </a:solidFill>
            </a:endParaRPr>
          </a:p>
        </p:txBody>
      </p:sp>
    </p:spTree>
    <p:extLst>
      <p:ext uri="{BB962C8B-B14F-4D97-AF65-F5344CB8AC3E}">
        <p14:creationId xmlns:p14="http://schemas.microsoft.com/office/powerpoint/2010/main" val="405995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6285" y="318195"/>
            <a:ext cx="7796213" cy="728663"/>
          </a:xfrm>
          <a:prstGeom prst="rect">
            <a:avLst/>
          </a:prstGeom>
        </p:spPr>
        <p:txBody>
          <a:bodyPr/>
          <a:lstStyle/>
          <a:p>
            <a:pPr>
              <a:defRPr/>
            </a:pPr>
            <a:r>
              <a:rPr lang="en-US" sz="3200" b="1" kern="0" dirty="0">
                <a:solidFill>
                  <a:srgbClr val="FF0000"/>
                </a:solidFill>
                <a:latin typeface="+mj-lt"/>
                <a:ea typeface="+mj-ea"/>
                <a:cs typeface="+mj-cs"/>
              </a:rPr>
              <a:t>Student Design Competitions</a:t>
            </a:r>
            <a:br>
              <a:rPr lang="en-US" sz="3200" b="1" kern="0" dirty="0">
                <a:solidFill>
                  <a:schemeClr val="tx2"/>
                </a:solidFill>
                <a:latin typeface="+mj-lt"/>
                <a:ea typeface="+mj-ea"/>
                <a:cs typeface="+mj-cs"/>
              </a:rPr>
            </a:br>
            <a:endParaRPr lang="en-US" sz="3600" kern="0" dirty="0">
              <a:solidFill>
                <a:schemeClr val="tx2"/>
              </a:solidFill>
              <a:latin typeface="+mj-lt"/>
              <a:ea typeface="+mj-ea"/>
              <a:cs typeface="+mj-cs"/>
            </a:endParaRPr>
          </a:p>
        </p:txBody>
      </p:sp>
      <p:sp>
        <p:nvSpPr>
          <p:cNvPr id="3" name="Rectangle 3"/>
          <p:cNvSpPr txBox="1">
            <a:spLocks noChangeArrowheads="1"/>
          </p:cNvSpPr>
          <p:nvPr/>
        </p:nvSpPr>
        <p:spPr>
          <a:xfrm>
            <a:off x="270640" y="1124700"/>
            <a:ext cx="8498435" cy="4608600"/>
          </a:xfrm>
          <a:prstGeom prst="rect">
            <a:avLst/>
          </a:prstGeom>
        </p:spPr>
        <p:txBody>
          <a:bodyPr/>
          <a:lstStyle/>
          <a:p>
            <a:pPr marL="342900" indent="-342900">
              <a:spcBef>
                <a:spcPts val="0"/>
              </a:spcBef>
              <a:buFont typeface="Arial" panose="020B0604020202020204" pitchFamily="34" charset="0"/>
              <a:buChar char="•"/>
              <a:defRPr/>
            </a:pPr>
            <a:r>
              <a:rPr lang="en-US" sz="2400" b="1" dirty="0">
                <a:solidFill>
                  <a:schemeClr val="accent2"/>
                </a:solidFill>
              </a:rPr>
              <a:t>Motorsports Projects:</a:t>
            </a:r>
          </a:p>
          <a:p>
            <a:pPr marL="800100" lvl="1" indent="-342900">
              <a:spcBef>
                <a:spcPts val="0"/>
              </a:spcBef>
              <a:buFont typeface="Arial" panose="020B0604020202020204" pitchFamily="34" charset="0"/>
              <a:buChar char="•"/>
              <a:defRPr/>
            </a:pPr>
            <a:r>
              <a:rPr lang="en-US" sz="2400" b="1" dirty="0">
                <a:solidFill>
                  <a:schemeClr val="accent2"/>
                </a:solidFill>
              </a:rPr>
              <a:t>Formula SAE</a:t>
            </a:r>
          </a:p>
          <a:p>
            <a:pPr marL="800100" lvl="1" indent="-342900">
              <a:spcBef>
                <a:spcPts val="0"/>
              </a:spcBef>
              <a:buFont typeface="Arial" panose="020B0604020202020204" pitchFamily="34" charset="0"/>
              <a:buChar char="•"/>
              <a:defRPr/>
            </a:pPr>
            <a:r>
              <a:rPr lang="en-US" sz="2400" b="1" dirty="0">
                <a:solidFill>
                  <a:schemeClr val="accent2"/>
                </a:solidFill>
              </a:rPr>
              <a:t>BAJA SAE</a:t>
            </a:r>
          </a:p>
          <a:p>
            <a:pPr marL="800100" lvl="1" indent="-342900">
              <a:spcBef>
                <a:spcPts val="0"/>
              </a:spcBef>
              <a:buFont typeface="Arial" panose="020B0604020202020204" pitchFamily="34" charset="0"/>
              <a:buChar char="•"/>
              <a:defRPr/>
            </a:pPr>
            <a:r>
              <a:rPr lang="en-US" sz="2400" b="1" dirty="0">
                <a:solidFill>
                  <a:schemeClr val="accent2"/>
                </a:solidFill>
              </a:rPr>
              <a:t>Buckeye Bullet</a:t>
            </a:r>
          </a:p>
          <a:p>
            <a:pPr marL="800100" lvl="1" indent="-342900">
              <a:spcBef>
                <a:spcPts val="0"/>
              </a:spcBef>
              <a:buFont typeface="Arial" panose="020B0604020202020204" pitchFamily="34" charset="0"/>
              <a:buChar char="•"/>
              <a:defRPr/>
            </a:pPr>
            <a:r>
              <a:rPr lang="en-US" sz="2400" b="1" dirty="0">
                <a:solidFill>
                  <a:schemeClr val="accent2"/>
                </a:solidFill>
              </a:rPr>
              <a:t>EcoCAR Mobility Challenge</a:t>
            </a:r>
          </a:p>
          <a:p>
            <a:pPr marL="800100" lvl="1" indent="-342900">
              <a:spcBef>
                <a:spcPts val="0"/>
              </a:spcBef>
              <a:buFont typeface="Arial" panose="020B0604020202020204" pitchFamily="34" charset="0"/>
              <a:buChar char="•"/>
              <a:defRPr/>
            </a:pPr>
            <a:r>
              <a:rPr lang="en-US" sz="2400" b="1" dirty="0">
                <a:solidFill>
                  <a:schemeClr val="accent2"/>
                </a:solidFill>
              </a:rPr>
              <a:t>Electric Motorcycle</a:t>
            </a:r>
          </a:p>
          <a:p>
            <a:pPr marL="800100" lvl="1" indent="-342900">
              <a:spcBef>
                <a:spcPts val="0"/>
              </a:spcBef>
              <a:buFont typeface="Arial" panose="020B0604020202020204" pitchFamily="34" charset="0"/>
              <a:buChar char="•"/>
              <a:defRPr/>
            </a:pPr>
            <a:r>
              <a:rPr lang="en-US" sz="2400" b="1" dirty="0">
                <a:solidFill>
                  <a:schemeClr val="accent2"/>
                </a:solidFill>
              </a:rPr>
              <a:t>Supermileage</a:t>
            </a:r>
          </a:p>
          <a:p>
            <a:pPr marL="342900" indent="-342900">
              <a:spcBef>
                <a:spcPts val="0"/>
              </a:spcBef>
              <a:buFont typeface="Arial" panose="020B0604020202020204" pitchFamily="34" charset="0"/>
              <a:buChar char="•"/>
              <a:defRPr/>
            </a:pPr>
            <a:endParaRPr lang="en-US" sz="2400" b="1" dirty="0">
              <a:solidFill>
                <a:schemeClr val="accent2"/>
              </a:solidFill>
            </a:endParaRPr>
          </a:p>
          <a:p>
            <a:pPr marL="342900" indent="-342900">
              <a:spcBef>
                <a:spcPts val="0"/>
              </a:spcBef>
              <a:buFont typeface="Arial" panose="020B0604020202020204" pitchFamily="34" charset="0"/>
              <a:buChar char="•"/>
              <a:defRPr/>
            </a:pPr>
            <a:r>
              <a:rPr lang="en-US" sz="2400" b="1" dirty="0">
                <a:solidFill>
                  <a:schemeClr val="accent2"/>
                </a:solidFill>
              </a:rPr>
              <a:t>Other Design Competitions:</a:t>
            </a:r>
          </a:p>
          <a:p>
            <a:pPr marL="800100" lvl="1" indent="-342900">
              <a:spcBef>
                <a:spcPts val="0"/>
              </a:spcBef>
              <a:buFont typeface="Arial" panose="020B0604020202020204" pitchFamily="34" charset="0"/>
              <a:buChar char="•"/>
              <a:defRPr/>
            </a:pPr>
            <a:r>
              <a:rPr lang="en-US" sz="2400" b="1" dirty="0">
                <a:solidFill>
                  <a:schemeClr val="accent2"/>
                </a:solidFill>
              </a:rPr>
              <a:t>Buckeye Space Launch Initiative</a:t>
            </a:r>
          </a:p>
          <a:p>
            <a:pPr marL="800100" lvl="1" indent="-342900">
              <a:spcBef>
                <a:spcPts val="0"/>
              </a:spcBef>
              <a:buFont typeface="Arial" panose="020B0604020202020204" pitchFamily="34" charset="0"/>
              <a:buChar char="•"/>
              <a:defRPr/>
            </a:pPr>
            <a:r>
              <a:rPr lang="en-US" sz="2400" b="1" dirty="0">
                <a:solidFill>
                  <a:schemeClr val="accent2"/>
                </a:solidFill>
              </a:rPr>
              <a:t>Underwater Robotics</a:t>
            </a:r>
          </a:p>
          <a:p>
            <a:pPr marL="342900" indent="-342900">
              <a:spcBef>
                <a:spcPts val="0"/>
              </a:spcBef>
              <a:buFont typeface="Arial" panose="020B0604020202020204" pitchFamily="34" charset="0"/>
              <a:buChar char="•"/>
              <a:defRPr/>
            </a:pPr>
            <a:endParaRPr lang="en-US" sz="2400" b="1" dirty="0">
              <a:solidFill>
                <a:schemeClr val="accent2"/>
              </a:solidFill>
            </a:endParaRPr>
          </a:p>
        </p:txBody>
      </p:sp>
    </p:spTree>
    <p:extLst>
      <p:ext uri="{BB962C8B-B14F-4D97-AF65-F5344CB8AC3E}">
        <p14:creationId xmlns:p14="http://schemas.microsoft.com/office/powerpoint/2010/main" val="382294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6285" y="318195"/>
            <a:ext cx="7796213" cy="728663"/>
          </a:xfrm>
          <a:prstGeom prst="rect">
            <a:avLst/>
          </a:prstGeom>
        </p:spPr>
        <p:txBody>
          <a:bodyPr/>
          <a:lstStyle/>
          <a:p>
            <a:pPr>
              <a:defRPr/>
            </a:pPr>
            <a:r>
              <a:rPr lang="en-US" sz="3200" b="1" kern="0" dirty="0">
                <a:solidFill>
                  <a:srgbClr val="FF0000"/>
                </a:solidFill>
              </a:rPr>
              <a:t>S.D.C. Capstone Overview</a:t>
            </a:r>
            <a:br>
              <a:rPr lang="en-US" sz="3200" b="1" kern="0" dirty="0">
                <a:solidFill>
                  <a:schemeClr val="tx2"/>
                </a:solidFill>
              </a:rPr>
            </a:br>
            <a:endParaRPr lang="en-US" sz="3600" kern="0" dirty="0">
              <a:solidFill>
                <a:schemeClr val="tx2"/>
              </a:solidFill>
            </a:endParaRPr>
          </a:p>
        </p:txBody>
      </p:sp>
      <p:sp>
        <p:nvSpPr>
          <p:cNvPr id="3" name="Rectangle 3"/>
          <p:cNvSpPr txBox="1">
            <a:spLocks noChangeArrowheads="1"/>
          </p:cNvSpPr>
          <p:nvPr/>
        </p:nvSpPr>
        <p:spPr>
          <a:xfrm>
            <a:off x="539475" y="1124700"/>
            <a:ext cx="8229600" cy="3610070"/>
          </a:xfrm>
          <a:prstGeom prst="rect">
            <a:avLst/>
          </a:prstGeom>
        </p:spPr>
        <p:txBody>
          <a:bodyPr/>
          <a:lstStyle/>
          <a:p>
            <a:pPr marL="342900" indent="-342900">
              <a:spcBef>
                <a:spcPts val="1776"/>
              </a:spcBef>
              <a:buFont typeface="Arial" panose="020B0604020202020204" pitchFamily="34" charset="0"/>
              <a:buChar char="•"/>
              <a:defRPr/>
            </a:pPr>
            <a:r>
              <a:rPr lang="en-US" sz="2000" b="1" dirty="0">
                <a:solidFill>
                  <a:schemeClr val="accent2"/>
                </a:solidFill>
              </a:rPr>
              <a:t>The course sequence results in 2 full semesters of working on your project – the first 7 weeks are planning intensive but the rest of the course is largely self-directed work</a:t>
            </a:r>
          </a:p>
          <a:p>
            <a:pPr marL="342900" indent="-342900">
              <a:spcBef>
                <a:spcPts val="1776"/>
              </a:spcBef>
              <a:buFont typeface="Arial" panose="020B0604020202020204" pitchFamily="34" charset="0"/>
              <a:buChar char="•"/>
              <a:defRPr/>
            </a:pPr>
            <a:r>
              <a:rPr lang="en-US" sz="2000" b="1" dirty="0">
                <a:solidFill>
                  <a:schemeClr val="accent2"/>
                </a:solidFill>
              </a:rPr>
              <a:t>It is possible to form interdisciplinary teams via other majors taking the ENG capstone sequence</a:t>
            </a:r>
          </a:p>
          <a:p>
            <a:pPr marL="342900" indent="-342900">
              <a:spcBef>
                <a:spcPts val="1776"/>
              </a:spcBef>
              <a:buFont typeface="Arial" panose="020B0604020202020204" pitchFamily="34" charset="0"/>
              <a:buChar char="•"/>
              <a:defRPr/>
            </a:pPr>
            <a:r>
              <a:rPr lang="en-US" sz="2000" b="1" dirty="0">
                <a:solidFill>
                  <a:schemeClr val="accent2"/>
                </a:solidFill>
              </a:rPr>
              <a:t>Funding for these projects comes out of already available team budgets (i.e. need faculty advisor approval) and external donations (typically $2500 is reimbursed to the teams)</a:t>
            </a:r>
          </a:p>
          <a:p>
            <a:pPr marL="800100" lvl="1" indent="-342900">
              <a:spcBef>
                <a:spcPts val="1776"/>
              </a:spcBef>
              <a:buFont typeface="Arial" panose="020B0604020202020204" pitchFamily="34" charset="0"/>
              <a:buChar char="•"/>
              <a:defRPr/>
            </a:pPr>
            <a:endParaRPr lang="en-US" sz="2000" b="1" dirty="0">
              <a:solidFill>
                <a:schemeClr val="accent2"/>
              </a:solidFill>
            </a:endParaRPr>
          </a:p>
          <a:p>
            <a:pPr marL="342900" indent="-342900">
              <a:spcBef>
                <a:spcPts val="1776"/>
              </a:spcBef>
              <a:buFont typeface="Arial" panose="020B0604020202020204" pitchFamily="34" charset="0"/>
              <a:buChar char="•"/>
              <a:defRPr/>
            </a:pPr>
            <a:endParaRPr lang="en-US" sz="2000" b="1" dirty="0">
              <a:solidFill>
                <a:schemeClr val="accent2"/>
              </a:solidFill>
            </a:endParaRPr>
          </a:p>
          <a:p>
            <a:pPr marL="342900" indent="-342900">
              <a:spcBef>
                <a:spcPts val="1776"/>
              </a:spcBef>
              <a:buFont typeface="Arial" panose="020B0604020202020204" pitchFamily="34" charset="0"/>
              <a:buChar char="•"/>
              <a:defRPr/>
            </a:pPr>
            <a:endParaRPr lang="en-US" sz="2000" b="1" dirty="0">
              <a:solidFill>
                <a:schemeClr val="accent2"/>
              </a:solidFill>
            </a:endParaRPr>
          </a:p>
          <a:p>
            <a:pPr marL="800100" lvl="1" indent="-342900">
              <a:spcBef>
                <a:spcPts val="1776"/>
              </a:spcBef>
              <a:buFont typeface="Arial"/>
              <a:buChar char="•"/>
              <a:defRPr/>
            </a:pPr>
            <a:endParaRPr lang="en-US" sz="2400" b="1" dirty="0">
              <a:solidFill>
                <a:schemeClr val="accent2"/>
              </a:solidFill>
            </a:endParaRPr>
          </a:p>
        </p:txBody>
      </p:sp>
      <p:sp>
        <p:nvSpPr>
          <p:cNvPr id="4" name="Rectangle: Rounded Corners 3">
            <a:extLst>
              <a:ext uri="{FF2B5EF4-FFF2-40B4-BE49-F238E27FC236}">
                <a16:creationId xmlns:a16="http://schemas.microsoft.com/office/drawing/2014/main" id="{7557F204-FC13-4E50-A5B1-B861E15CA93F}"/>
              </a:ext>
            </a:extLst>
          </p:cNvPr>
          <p:cNvSpPr/>
          <p:nvPr/>
        </p:nvSpPr>
        <p:spPr bwMode="auto">
          <a:xfrm>
            <a:off x="232235" y="4158695"/>
            <a:ext cx="8679530" cy="17282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Distinguishing Feature: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t>In this capstone course, your team is imbedded in within a larger team that is competing on a national stage.  Risk happens.  Change happens.  Your project rolls up into a larger project and may be on the critical path.</a:t>
            </a:r>
            <a:endParaRPr kumimoji="0" lang="en-US" sz="180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2600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6285" y="318195"/>
            <a:ext cx="7796213" cy="728663"/>
          </a:xfrm>
          <a:prstGeom prst="rect">
            <a:avLst/>
          </a:prstGeom>
        </p:spPr>
        <p:txBody>
          <a:bodyPr/>
          <a:lstStyle/>
          <a:p>
            <a:pPr>
              <a:defRPr/>
            </a:pPr>
            <a:r>
              <a:rPr lang="en-US" sz="3200" b="1" kern="0" dirty="0">
                <a:solidFill>
                  <a:srgbClr val="FF0000"/>
                </a:solidFill>
              </a:rPr>
              <a:t>Recent Projects</a:t>
            </a:r>
            <a:br>
              <a:rPr lang="en-US" sz="3200" b="1" kern="0" dirty="0">
                <a:solidFill>
                  <a:schemeClr val="tx2"/>
                </a:solidFill>
              </a:rPr>
            </a:br>
            <a:endParaRPr lang="en-US" sz="3600" kern="0" dirty="0">
              <a:solidFill>
                <a:schemeClr val="tx2"/>
              </a:solidFill>
            </a:endParaRPr>
          </a:p>
        </p:txBody>
      </p:sp>
      <p:sp>
        <p:nvSpPr>
          <p:cNvPr id="3" name="Rectangle 3"/>
          <p:cNvSpPr txBox="1">
            <a:spLocks noChangeArrowheads="1"/>
          </p:cNvSpPr>
          <p:nvPr/>
        </p:nvSpPr>
        <p:spPr>
          <a:xfrm>
            <a:off x="539475" y="1124700"/>
            <a:ext cx="8229600" cy="5069460"/>
          </a:xfrm>
          <a:prstGeom prst="rect">
            <a:avLst/>
          </a:prstGeom>
        </p:spPr>
        <p:txBody>
          <a:bodyPr/>
          <a:lstStyle/>
          <a:p>
            <a:pPr marL="342900" indent="-342900">
              <a:spcBef>
                <a:spcPts val="0"/>
              </a:spcBef>
              <a:buFont typeface="Arial" panose="020B0604020202020204" pitchFamily="34" charset="0"/>
              <a:buChar char="•"/>
              <a:defRPr/>
            </a:pPr>
            <a:r>
              <a:rPr lang="en-US" sz="1600" b="1" u="sng" dirty="0">
                <a:solidFill>
                  <a:schemeClr val="accent2"/>
                </a:solidFill>
              </a:rPr>
              <a:t>Buckeye Bullet:</a:t>
            </a:r>
          </a:p>
          <a:p>
            <a:pPr marL="800100" lvl="1" indent="-342900">
              <a:spcBef>
                <a:spcPts val="0"/>
              </a:spcBef>
              <a:buFont typeface="Arial" panose="020B0604020202020204" pitchFamily="34" charset="0"/>
              <a:buChar char="•"/>
              <a:defRPr/>
            </a:pPr>
            <a:r>
              <a:rPr lang="en-US" sz="1600" b="1" dirty="0">
                <a:solidFill>
                  <a:schemeClr val="accent2"/>
                </a:solidFill>
              </a:rPr>
              <a:t>Battery Pack Design, 400 Mph Tire Tester, Vehicle Lift, Body Panel Attachment</a:t>
            </a:r>
          </a:p>
          <a:p>
            <a:pPr marL="342900" indent="-342900">
              <a:spcBef>
                <a:spcPts val="0"/>
              </a:spcBef>
              <a:buFont typeface="Arial" panose="020B0604020202020204" pitchFamily="34" charset="0"/>
              <a:buChar char="•"/>
              <a:defRPr/>
            </a:pPr>
            <a:r>
              <a:rPr lang="en-US" sz="1600" b="1" u="sng" dirty="0">
                <a:solidFill>
                  <a:schemeClr val="accent2"/>
                </a:solidFill>
              </a:rPr>
              <a:t>EcoCAR:</a:t>
            </a:r>
          </a:p>
          <a:p>
            <a:pPr marL="800100" lvl="1" indent="-342900">
              <a:spcBef>
                <a:spcPts val="0"/>
              </a:spcBef>
              <a:buFont typeface="Arial" panose="020B0604020202020204" pitchFamily="34" charset="0"/>
              <a:buChar char="•"/>
              <a:defRPr/>
            </a:pPr>
            <a:r>
              <a:rPr lang="en-US" sz="1600" b="1" dirty="0">
                <a:solidFill>
                  <a:schemeClr val="accent2"/>
                </a:solidFill>
              </a:rPr>
              <a:t>Battery Pack Design, Automated Manual Transmission Actuation System, Automated Manual Transmission Test Rig, Engine EGR and VVT Control, Vehicle Ride and Handling Improvement, Vehicle Charge Port Integration, Composite Hood, Composite Trunk Lid, Light-Weight 12 V System, Light-Weight Exhaust, Hybrid Camaro Suspension, Electric Motor Coupler</a:t>
            </a:r>
          </a:p>
          <a:p>
            <a:pPr marL="342900" indent="-342900">
              <a:spcBef>
                <a:spcPts val="0"/>
              </a:spcBef>
              <a:buFont typeface="Arial" panose="020B0604020202020204" pitchFamily="34" charset="0"/>
              <a:buChar char="•"/>
              <a:defRPr/>
            </a:pPr>
            <a:r>
              <a:rPr lang="en-US" sz="1600" b="1" u="sng" dirty="0">
                <a:solidFill>
                  <a:schemeClr val="accent2"/>
                </a:solidFill>
              </a:rPr>
              <a:t>Formula SAE:</a:t>
            </a:r>
          </a:p>
          <a:p>
            <a:pPr marL="800100" lvl="1" indent="-342900">
              <a:spcBef>
                <a:spcPts val="0"/>
              </a:spcBef>
              <a:buFont typeface="Arial" panose="020B0604020202020204" pitchFamily="34" charset="0"/>
              <a:buChar char="•"/>
              <a:defRPr/>
            </a:pPr>
            <a:r>
              <a:rPr lang="en-US" sz="1600" b="1" dirty="0">
                <a:solidFill>
                  <a:schemeClr val="accent2"/>
                </a:solidFill>
              </a:rPr>
              <a:t>Brake Tester, Aero Package, Active Aero Package, Engine Performance, Vehicle DAQ System, Tire Model Software</a:t>
            </a:r>
          </a:p>
          <a:p>
            <a:pPr marL="342900" indent="-342900">
              <a:spcBef>
                <a:spcPts val="0"/>
              </a:spcBef>
              <a:buFont typeface="Arial" panose="020B0604020202020204" pitchFamily="34" charset="0"/>
              <a:buChar char="•"/>
              <a:defRPr/>
            </a:pPr>
            <a:r>
              <a:rPr lang="en-US" sz="1600" b="1" u="sng" dirty="0">
                <a:solidFill>
                  <a:schemeClr val="accent2"/>
                </a:solidFill>
              </a:rPr>
              <a:t>Current:</a:t>
            </a:r>
          </a:p>
          <a:p>
            <a:pPr marL="800100" lvl="1" indent="-342900">
              <a:spcBef>
                <a:spcPts val="0"/>
              </a:spcBef>
              <a:buFont typeface="Arial" panose="020B0604020202020204" pitchFamily="34" charset="0"/>
              <a:buChar char="•"/>
              <a:defRPr/>
            </a:pPr>
            <a:r>
              <a:rPr lang="en-US" sz="1600" b="1" dirty="0">
                <a:solidFill>
                  <a:schemeClr val="accent2"/>
                </a:solidFill>
              </a:rPr>
              <a:t>CAN-Based DAQ, Motorcycle Service Lift, EV Frame Design, Cooling System Design, Traction Control System</a:t>
            </a:r>
          </a:p>
          <a:p>
            <a:pPr marL="342900" indent="-342900">
              <a:spcBef>
                <a:spcPts val="0"/>
              </a:spcBef>
              <a:buFont typeface="Arial" panose="020B0604020202020204" pitchFamily="34" charset="0"/>
              <a:buChar char="•"/>
              <a:defRPr/>
            </a:pPr>
            <a:r>
              <a:rPr lang="en-US" sz="1600" b="1" u="sng" dirty="0">
                <a:solidFill>
                  <a:schemeClr val="accent2"/>
                </a:solidFill>
              </a:rPr>
              <a:t>Baja:</a:t>
            </a:r>
          </a:p>
          <a:p>
            <a:pPr marL="800100" lvl="1" indent="-342900">
              <a:spcBef>
                <a:spcPts val="0"/>
              </a:spcBef>
              <a:buFont typeface="Arial" panose="020B0604020202020204" pitchFamily="34" charset="0"/>
              <a:buChar char="•"/>
              <a:defRPr/>
            </a:pPr>
            <a:r>
              <a:rPr lang="en-US" sz="1600" b="1" dirty="0">
                <a:solidFill>
                  <a:schemeClr val="accent2"/>
                </a:solidFill>
              </a:rPr>
              <a:t>Rugged DAQ and Instrument Package, Adjustable Sway Bar, Electronically Variable Transmission</a:t>
            </a:r>
          </a:p>
          <a:p>
            <a:pPr marL="342900" indent="-342900">
              <a:spcBef>
                <a:spcPts val="0"/>
              </a:spcBef>
              <a:buFont typeface="Arial" panose="020B0604020202020204" pitchFamily="34" charset="0"/>
              <a:buChar char="•"/>
              <a:defRPr/>
            </a:pPr>
            <a:r>
              <a:rPr lang="en-US" sz="1600" b="1" u="sng" dirty="0">
                <a:solidFill>
                  <a:schemeClr val="accent2"/>
                </a:solidFill>
              </a:rPr>
              <a:t>Supermileage:</a:t>
            </a:r>
          </a:p>
          <a:p>
            <a:pPr marL="800100" lvl="1" indent="-342900">
              <a:spcBef>
                <a:spcPts val="0"/>
              </a:spcBef>
              <a:buFont typeface="Arial" panose="020B0604020202020204" pitchFamily="34" charset="0"/>
              <a:buChar char="•"/>
              <a:defRPr/>
            </a:pPr>
            <a:r>
              <a:rPr lang="en-US" sz="1600" b="1" dirty="0">
                <a:solidFill>
                  <a:schemeClr val="accent2"/>
                </a:solidFill>
              </a:rPr>
              <a:t>Electronic Fuel/Spark Control for Improved Efficiency, Series Hybrid PT</a:t>
            </a:r>
          </a:p>
          <a:p>
            <a:pPr marL="342900" indent="-342900">
              <a:spcBef>
                <a:spcPts val="0"/>
              </a:spcBef>
              <a:buFont typeface="Arial" panose="020B0604020202020204" pitchFamily="34" charset="0"/>
              <a:buChar char="•"/>
              <a:defRPr/>
            </a:pPr>
            <a:endParaRPr lang="en-US" sz="1600" b="1" dirty="0">
              <a:solidFill>
                <a:schemeClr val="accent2"/>
              </a:solidFill>
            </a:endParaRPr>
          </a:p>
          <a:p>
            <a:pPr marL="342900" indent="-342900">
              <a:spcBef>
                <a:spcPts val="0"/>
              </a:spcBef>
              <a:buFont typeface="Arial" panose="020B0604020202020204" pitchFamily="34" charset="0"/>
              <a:buChar char="•"/>
              <a:defRPr/>
            </a:pPr>
            <a:endParaRPr lang="en-US" sz="1600" b="1" dirty="0">
              <a:solidFill>
                <a:schemeClr val="accent2"/>
              </a:solidFill>
            </a:endParaRPr>
          </a:p>
          <a:p>
            <a:pPr marL="800100" lvl="1" indent="-342900">
              <a:spcBef>
                <a:spcPts val="0"/>
              </a:spcBef>
              <a:buFont typeface="Arial"/>
              <a:buChar char="•"/>
              <a:defRPr/>
            </a:pPr>
            <a:endParaRPr lang="en-US" b="1" dirty="0">
              <a:solidFill>
                <a:schemeClr val="accent2"/>
              </a:solidFill>
            </a:endParaRPr>
          </a:p>
        </p:txBody>
      </p:sp>
    </p:spTree>
    <p:extLst>
      <p:ext uri="{BB962C8B-B14F-4D97-AF65-F5344CB8AC3E}">
        <p14:creationId xmlns:p14="http://schemas.microsoft.com/office/powerpoint/2010/main" val="368339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E7B3F3-E6EA-45B7-AFC7-15A2DDB2CD8A}"/>
              </a:ext>
            </a:extLst>
          </p:cNvPr>
          <p:cNvGrpSpPr/>
          <p:nvPr/>
        </p:nvGrpSpPr>
        <p:grpSpPr>
          <a:xfrm>
            <a:off x="439528" y="558471"/>
            <a:ext cx="3836765" cy="1445795"/>
            <a:chOff x="14633864" y="-8081687"/>
            <a:chExt cx="5212022" cy="1951418"/>
          </a:xfrm>
        </p:grpSpPr>
        <p:pic>
          <p:nvPicPr>
            <p:cNvPr id="12" name="Picture 11">
              <a:extLst>
                <a:ext uri="{FF2B5EF4-FFF2-40B4-BE49-F238E27FC236}">
                  <a16:creationId xmlns:a16="http://schemas.microsoft.com/office/drawing/2014/main" id="{6FC3F0EF-066B-4258-84FC-7A8C0E1FC094}"/>
                </a:ext>
              </a:extLst>
            </p:cNvPr>
            <p:cNvPicPr>
              <a:picLocks noChangeAspect="1"/>
            </p:cNvPicPr>
            <p:nvPr/>
          </p:nvPicPr>
          <p:blipFill>
            <a:blip r:embed="rId2"/>
            <a:stretch>
              <a:fillRect/>
            </a:stretch>
          </p:blipFill>
          <p:spPr>
            <a:xfrm>
              <a:off x="14633864" y="-8081687"/>
              <a:ext cx="5212022" cy="1700855"/>
            </a:xfrm>
            <a:prstGeom prst="rect">
              <a:avLst/>
            </a:prstGeom>
          </p:spPr>
        </p:pic>
        <p:sp>
          <p:nvSpPr>
            <p:cNvPr id="13" name="object 15">
              <a:extLst>
                <a:ext uri="{FF2B5EF4-FFF2-40B4-BE49-F238E27FC236}">
                  <a16:creationId xmlns:a16="http://schemas.microsoft.com/office/drawing/2014/main" id="{46FDAC4A-04E4-4A41-A829-28D9568165AB}"/>
                </a:ext>
              </a:extLst>
            </p:cNvPr>
            <p:cNvSpPr txBox="1"/>
            <p:nvPr/>
          </p:nvSpPr>
          <p:spPr>
            <a:xfrm>
              <a:off x="15856736" y="-6360433"/>
              <a:ext cx="2700244" cy="230164"/>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ct val="100000"/>
                </a:lnSpc>
              </a:pPr>
              <a:r>
                <a:rPr lang="en-US" sz="1250" b="1" spc="15" dirty="0">
                  <a:solidFill>
                    <a:srgbClr val="CD1445"/>
                  </a:solidFill>
                  <a:latin typeface="Arial"/>
                  <a:cs typeface="Arial"/>
                </a:rPr>
                <a:t>Figure 1: System Diagram</a:t>
              </a:r>
              <a:endParaRPr sz="1250" dirty="0">
                <a:latin typeface="Arial"/>
                <a:cs typeface="Arial"/>
              </a:endParaRPr>
            </a:p>
          </p:txBody>
        </p:sp>
      </p:grpSp>
      <p:grpSp>
        <p:nvGrpSpPr>
          <p:cNvPr id="3" name="Group 2">
            <a:extLst>
              <a:ext uri="{FF2B5EF4-FFF2-40B4-BE49-F238E27FC236}">
                <a16:creationId xmlns:a16="http://schemas.microsoft.com/office/drawing/2014/main" id="{DED5F7B1-0984-40F8-9D6B-278BE3977B53}"/>
              </a:ext>
            </a:extLst>
          </p:cNvPr>
          <p:cNvGrpSpPr/>
          <p:nvPr/>
        </p:nvGrpSpPr>
        <p:grpSpPr>
          <a:xfrm>
            <a:off x="4441089" y="3119128"/>
            <a:ext cx="4230056" cy="2638149"/>
            <a:chOff x="4893062" y="8875130"/>
            <a:chExt cx="5217411" cy="3472621"/>
          </a:xfrm>
        </p:grpSpPr>
        <p:pic>
          <p:nvPicPr>
            <p:cNvPr id="10" name="Picture 9">
              <a:extLst>
                <a:ext uri="{FF2B5EF4-FFF2-40B4-BE49-F238E27FC236}">
                  <a16:creationId xmlns:a16="http://schemas.microsoft.com/office/drawing/2014/main" id="{B740B848-0A8C-489E-B409-40E5A786E812}"/>
                </a:ext>
              </a:extLst>
            </p:cNvPr>
            <p:cNvPicPr/>
            <p:nvPr/>
          </p:nvPicPr>
          <p:blipFill rotWithShape="1">
            <a:blip r:embed="rId3" cstate="print">
              <a:extLst>
                <a:ext uri="{28A0092B-C50C-407E-A947-70E740481C1C}">
                  <a14:useLocalDpi xmlns:a14="http://schemas.microsoft.com/office/drawing/2010/main" val="0"/>
                </a:ext>
              </a:extLst>
            </a:blip>
            <a:srcRect l="13586" t="5226" r="10536" b="2837"/>
            <a:stretch/>
          </p:blipFill>
          <p:spPr bwMode="auto">
            <a:xfrm>
              <a:off x="5405162" y="8875130"/>
              <a:ext cx="4509717" cy="3200400"/>
            </a:xfrm>
            <a:prstGeom prst="rect">
              <a:avLst/>
            </a:prstGeom>
            <a:ln>
              <a:noFill/>
            </a:ln>
            <a:extLst>
              <a:ext uri="{53640926-AAD7-44D8-BBD7-CCE9431645EC}">
                <a14:shadowObscured xmlns:a14="http://schemas.microsoft.com/office/drawing/2010/main"/>
              </a:ext>
            </a:extLst>
          </p:spPr>
        </p:pic>
        <p:sp>
          <p:nvSpPr>
            <p:cNvPr id="11" name="object 15">
              <a:extLst>
                <a:ext uri="{FF2B5EF4-FFF2-40B4-BE49-F238E27FC236}">
                  <a16:creationId xmlns:a16="http://schemas.microsoft.com/office/drawing/2014/main" id="{8BF99DAF-95BE-47C5-B53A-C60AA1843598}"/>
                </a:ext>
              </a:extLst>
            </p:cNvPr>
            <p:cNvSpPr txBox="1"/>
            <p:nvPr/>
          </p:nvSpPr>
          <p:spPr>
            <a:xfrm>
              <a:off x="4893062" y="12094546"/>
              <a:ext cx="5217411" cy="253205"/>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ct val="100000"/>
                </a:lnSpc>
              </a:pPr>
              <a:r>
                <a:rPr lang="en-US" sz="1250" b="1" spc="15" dirty="0">
                  <a:solidFill>
                    <a:srgbClr val="CD1445"/>
                  </a:solidFill>
                  <a:latin typeface="Arial"/>
                  <a:cs typeface="Arial"/>
                </a:rPr>
                <a:t>Figure 4: Drivetrain System CAD</a:t>
              </a:r>
              <a:endParaRPr sz="1250" dirty="0">
                <a:latin typeface="Arial"/>
                <a:cs typeface="Arial"/>
              </a:endParaRPr>
            </a:p>
          </p:txBody>
        </p:sp>
      </p:grpSp>
      <p:grpSp>
        <p:nvGrpSpPr>
          <p:cNvPr id="4" name="Group 3">
            <a:extLst>
              <a:ext uri="{FF2B5EF4-FFF2-40B4-BE49-F238E27FC236}">
                <a16:creationId xmlns:a16="http://schemas.microsoft.com/office/drawing/2014/main" id="{C3624824-E3B1-44A2-B53E-47C9884FE9BC}"/>
              </a:ext>
            </a:extLst>
          </p:cNvPr>
          <p:cNvGrpSpPr/>
          <p:nvPr/>
        </p:nvGrpSpPr>
        <p:grpSpPr>
          <a:xfrm>
            <a:off x="437140" y="3236975"/>
            <a:ext cx="3980077" cy="2328527"/>
            <a:chOff x="5356769" y="8685647"/>
            <a:chExt cx="4535942" cy="2562723"/>
          </a:xfrm>
        </p:grpSpPr>
        <p:pic>
          <p:nvPicPr>
            <p:cNvPr id="8" name="Picture 7">
              <a:extLst>
                <a:ext uri="{FF2B5EF4-FFF2-40B4-BE49-F238E27FC236}">
                  <a16:creationId xmlns:a16="http://schemas.microsoft.com/office/drawing/2014/main" id="{8735DB09-226B-4A41-A828-D0D0B033D3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846"/>
            <a:stretch/>
          </p:blipFill>
          <p:spPr>
            <a:xfrm rot="5882122">
              <a:off x="6475557" y="7566859"/>
              <a:ext cx="2298366" cy="4535942"/>
            </a:xfrm>
            <a:prstGeom prst="rect">
              <a:avLst/>
            </a:prstGeom>
          </p:spPr>
        </p:pic>
        <p:sp>
          <p:nvSpPr>
            <p:cNvPr id="9" name="object 15">
              <a:extLst>
                <a:ext uri="{FF2B5EF4-FFF2-40B4-BE49-F238E27FC236}">
                  <a16:creationId xmlns:a16="http://schemas.microsoft.com/office/drawing/2014/main" id="{E31A6E7B-FEAA-4E8B-BA6E-C8DEBC07C6DA}"/>
                </a:ext>
              </a:extLst>
            </p:cNvPr>
            <p:cNvSpPr txBox="1"/>
            <p:nvPr/>
          </p:nvSpPr>
          <p:spPr>
            <a:xfrm>
              <a:off x="6081065" y="10824955"/>
              <a:ext cx="3050964" cy="423415"/>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ct val="100000"/>
                </a:lnSpc>
              </a:pPr>
              <a:r>
                <a:rPr lang="en-US" sz="1250" b="1" spc="15" dirty="0">
                  <a:solidFill>
                    <a:srgbClr val="CD1445"/>
                  </a:solidFill>
                  <a:latin typeface="Arial"/>
                  <a:cs typeface="Arial"/>
                </a:rPr>
                <a:t>Figure 3: </a:t>
              </a:r>
              <a:r>
                <a:rPr lang="en-US" sz="1250" b="1" spc="-5" dirty="0">
                  <a:solidFill>
                    <a:srgbClr val="CD1445"/>
                  </a:solidFill>
                  <a:latin typeface="Arial"/>
                  <a:cs typeface="Arial"/>
                </a:rPr>
                <a:t>Custom BLDC Wheel-Motor</a:t>
              </a:r>
              <a:endParaRPr sz="1250" dirty="0">
                <a:latin typeface="Arial"/>
                <a:cs typeface="Arial"/>
              </a:endParaRPr>
            </a:p>
          </p:txBody>
        </p:sp>
      </p:grpSp>
      <p:grpSp>
        <p:nvGrpSpPr>
          <p:cNvPr id="5" name="Group 4">
            <a:extLst>
              <a:ext uri="{FF2B5EF4-FFF2-40B4-BE49-F238E27FC236}">
                <a16:creationId xmlns:a16="http://schemas.microsoft.com/office/drawing/2014/main" id="{0E40E64F-AA93-4A82-B6C0-41E991BF163B}"/>
              </a:ext>
            </a:extLst>
          </p:cNvPr>
          <p:cNvGrpSpPr/>
          <p:nvPr/>
        </p:nvGrpSpPr>
        <p:grpSpPr>
          <a:xfrm>
            <a:off x="4648810" y="334343"/>
            <a:ext cx="4230057" cy="2261922"/>
            <a:chOff x="5286374" y="5819883"/>
            <a:chExt cx="4715822" cy="2569162"/>
          </a:xfrm>
        </p:grpSpPr>
        <p:sp>
          <p:nvSpPr>
            <p:cNvPr id="6" name="object 16">
              <a:extLst>
                <a:ext uri="{FF2B5EF4-FFF2-40B4-BE49-F238E27FC236}">
                  <a16:creationId xmlns:a16="http://schemas.microsoft.com/office/drawing/2014/main" id="{7C18655E-13F8-487A-A2CB-14FDF824BA73}"/>
                </a:ext>
              </a:extLst>
            </p:cNvPr>
            <p:cNvSpPr txBox="1"/>
            <p:nvPr/>
          </p:nvSpPr>
          <p:spPr>
            <a:xfrm>
              <a:off x="5557371" y="8196685"/>
              <a:ext cx="4141235" cy="19236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ct val="100000"/>
                </a:lnSpc>
              </a:pPr>
              <a:r>
                <a:rPr lang="en-US" sz="1250" b="1" spc="15" dirty="0">
                  <a:solidFill>
                    <a:srgbClr val="CD1445"/>
                  </a:solidFill>
                  <a:latin typeface="Arial"/>
                  <a:cs typeface="Arial"/>
                </a:rPr>
                <a:t>Figure 2:</a:t>
              </a:r>
              <a:r>
                <a:rPr sz="1250" b="1" spc="10" dirty="0">
                  <a:solidFill>
                    <a:srgbClr val="CD1445"/>
                  </a:solidFill>
                  <a:latin typeface="Arial"/>
                  <a:cs typeface="Arial"/>
                </a:rPr>
                <a:t> </a:t>
              </a:r>
              <a:r>
                <a:rPr lang="en-US" sz="1250" b="1" spc="10" dirty="0">
                  <a:solidFill>
                    <a:srgbClr val="CD1445"/>
                  </a:solidFill>
                  <a:latin typeface="Arial"/>
                  <a:cs typeface="Arial"/>
                </a:rPr>
                <a:t>Wheel Motor T</a:t>
              </a:r>
              <a:r>
                <a:rPr lang="en-US" sz="1250" b="1" spc="-5" dirty="0">
                  <a:solidFill>
                    <a:srgbClr val="CD1445"/>
                  </a:solidFill>
                  <a:latin typeface="Arial"/>
                  <a:cs typeface="Arial"/>
                </a:rPr>
                <a:t>orque-Speed Curve</a:t>
              </a:r>
              <a:endParaRPr sz="1250" dirty="0">
                <a:latin typeface="Arial"/>
                <a:cs typeface="Arial"/>
              </a:endParaRPr>
            </a:p>
          </p:txBody>
        </p:sp>
        <p:pic>
          <p:nvPicPr>
            <p:cNvPr id="7" name="Picture 6">
              <a:extLst>
                <a:ext uri="{FF2B5EF4-FFF2-40B4-BE49-F238E27FC236}">
                  <a16:creationId xmlns:a16="http://schemas.microsoft.com/office/drawing/2014/main" id="{73C5F9BC-6178-4D59-AA50-DF4BB2EC67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10" r="5160"/>
            <a:stretch/>
          </p:blipFill>
          <p:spPr>
            <a:xfrm>
              <a:off x="5286374" y="5819883"/>
              <a:ext cx="4715822" cy="2308317"/>
            </a:xfrm>
            <a:prstGeom prst="rect">
              <a:avLst/>
            </a:prstGeom>
          </p:spPr>
        </p:pic>
      </p:grpSp>
    </p:spTree>
    <p:extLst>
      <p:ext uri="{BB962C8B-B14F-4D97-AF65-F5344CB8AC3E}">
        <p14:creationId xmlns:p14="http://schemas.microsoft.com/office/powerpoint/2010/main" val="6110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B1622-9DDA-444D-B22D-FF7B5D052CF0}"/>
              </a:ext>
            </a:extLst>
          </p:cNvPr>
          <p:cNvPicPr>
            <a:picLocks noChangeAspect="1"/>
          </p:cNvPicPr>
          <p:nvPr/>
        </p:nvPicPr>
        <p:blipFill>
          <a:blip r:embed="rId2"/>
          <a:stretch>
            <a:fillRect/>
          </a:stretch>
        </p:blipFill>
        <p:spPr>
          <a:xfrm>
            <a:off x="270640" y="279790"/>
            <a:ext cx="8528070" cy="4224550"/>
          </a:xfrm>
          <a:prstGeom prst="rect">
            <a:avLst/>
          </a:prstGeom>
        </p:spPr>
      </p:pic>
    </p:spTree>
    <p:extLst>
      <p:ext uri="{BB962C8B-B14F-4D97-AF65-F5344CB8AC3E}">
        <p14:creationId xmlns:p14="http://schemas.microsoft.com/office/powerpoint/2010/main" val="254525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349A7-B7B5-4709-B449-70C1C32383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43" b="90514" l="7449" r="96062">
                        <a14:foregroundMark x1="91267" y1="33486" x2="91267" y2="33486"/>
                        <a14:foregroundMark x1="92723" y1="33486" x2="92723" y2="33486"/>
                        <a14:foregroundMark x1="96062" y1="42057" x2="96062" y2="42057"/>
                        <a14:foregroundMark x1="11216" y1="73143" x2="11216" y2="73143"/>
                        <a14:foregroundMark x1="7449" y1="72457" x2="7449" y2="72457"/>
                        <a14:foregroundMark x1="17808" y1="90514" x2="17808" y2="90514"/>
                      </a14:backgroundRemoval>
                    </a14:imgEffect>
                  </a14:imgLayer>
                </a14:imgProps>
              </a:ext>
            </a:extLst>
          </a:blip>
          <a:stretch>
            <a:fillRect/>
          </a:stretch>
        </p:blipFill>
        <p:spPr>
          <a:xfrm>
            <a:off x="4226355" y="2776115"/>
            <a:ext cx="4396085" cy="3312350"/>
          </a:xfrm>
          <a:prstGeom prst="rect">
            <a:avLst/>
          </a:prstGeom>
        </p:spPr>
      </p:pic>
      <p:pic>
        <p:nvPicPr>
          <p:cNvPr id="2" name="Picture 1">
            <a:extLst>
              <a:ext uri="{FF2B5EF4-FFF2-40B4-BE49-F238E27FC236}">
                <a16:creationId xmlns:a16="http://schemas.microsoft.com/office/drawing/2014/main" id="{667D7943-767E-40C1-8624-474BECC3406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6541" b="92567" l="7031" r="97552">
                        <a14:foregroundMark x1="54583" y1="55897" x2="54531" y2="58969"/>
                        <a14:foregroundMark x1="58125" y1="47473" x2="58229" y2="50743"/>
                        <a14:foregroundMark x1="59896" y1="64916" x2="59427" y2="69078"/>
                        <a14:foregroundMark x1="69688" y1="63528" x2="69167" y2="69970"/>
                        <a14:foregroundMark x1="79427" y1="73241" x2="79427" y2="75223"/>
                        <a14:foregroundMark x1="87760" y1="68880" x2="86615" y2="75520"/>
                      </a14:backgroundRemoval>
                    </a14:imgEffect>
                  </a14:imgLayer>
                </a14:imgProps>
              </a:ext>
              <a:ext uri="{28A0092B-C50C-407E-A947-70E740481C1C}">
                <a14:useLocalDpi xmlns:a14="http://schemas.microsoft.com/office/drawing/2010/main" val="0"/>
              </a:ext>
            </a:extLst>
          </a:blip>
          <a:stretch>
            <a:fillRect/>
          </a:stretch>
        </p:blipFill>
        <p:spPr>
          <a:xfrm>
            <a:off x="309045" y="318196"/>
            <a:ext cx="6183205" cy="3242346"/>
          </a:xfrm>
          <a:prstGeom prst="rect">
            <a:avLst/>
          </a:prstGeom>
        </p:spPr>
      </p:pic>
    </p:spTree>
    <p:extLst>
      <p:ext uri="{BB962C8B-B14F-4D97-AF65-F5344CB8AC3E}">
        <p14:creationId xmlns:p14="http://schemas.microsoft.com/office/powerpoint/2010/main" val="203828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7A625-2B7D-452D-B442-860D2B1940E4}"/>
              </a:ext>
            </a:extLst>
          </p:cNvPr>
          <p:cNvPicPr>
            <a:picLocks noChangeAspect="1"/>
          </p:cNvPicPr>
          <p:nvPr/>
        </p:nvPicPr>
        <p:blipFill>
          <a:blip r:embed="rId2"/>
          <a:stretch>
            <a:fillRect/>
          </a:stretch>
        </p:blipFill>
        <p:spPr>
          <a:xfrm>
            <a:off x="1384385" y="3544215"/>
            <a:ext cx="1924092" cy="2434322"/>
          </a:xfrm>
          <a:prstGeom prst="rect">
            <a:avLst/>
          </a:prstGeom>
        </p:spPr>
      </p:pic>
      <p:pic>
        <p:nvPicPr>
          <p:cNvPr id="5" name="Picture 4">
            <a:extLst>
              <a:ext uri="{FF2B5EF4-FFF2-40B4-BE49-F238E27FC236}">
                <a16:creationId xmlns:a16="http://schemas.microsoft.com/office/drawing/2014/main" id="{AD587136-263B-4BA2-9796-F75BA34A1EFF}"/>
              </a:ext>
            </a:extLst>
          </p:cNvPr>
          <p:cNvPicPr>
            <a:picLocks noChangeAspect="1"/>
          </p:cNvPicPr>
          <p:nvPr/>
        </p:nvPicPr>
        <p:blipFill>
          <a:blip r:embed="rId3"/>
          <a:stretch>
            <a:fillRect/>
          </a:stretch>
        </p:blipFill>
        <p:spPr>
          <a:xfrm>
            <a:off x="309045" y="471815"/>
            <a:ext cx="4264525" cy="2765160"/>
          </a:xfrm>
          <a:prstGeom prst="rect">
            <a:avLst/>
          </a:prstGeom>
        </p:spPr>
      </p:pic>
      <p:pic>
        <p:nvPicPr>
          <p:cNvPr id="7" name="Picture 6">
            <a:extLst>
              <a:ext uri="{FF2B5EF4-FFF2-40B4-BE49-F238E27FC236}">
                <a16:creationId xmlns:a16="http://schemas.microsoft.com/office/drawing/2014/main" id="{BC4805DA-FBFA-4620-9E7C-4441AD2317F3}"/>
              </a:ext>
            </a:extLst>
          </p:cNvPr>
          <p:cNvPicPr>
            <a:picLocks noChangeAspect="1"/>
          </p:cNvPicPr>
          <p:nvPr/>
        </p:nvPicPr>
        <p:blipFill>
          <a:blip r:embed="rId4"/>
          <a:stretch>
            <a:fillRect/>
          </a:stretch>
        </p:blipFill>
        <p:spPr>
          <a:xfrm>
            <a:off x="5186480" y="1047890"/>
            <a:ext cx="3229029" cy="4186145"/>
          </a:xfrm>
          <a:prstGeom prst="rect">
            <a:avLst/>
          </a:prstGeom>
        </p:spPr>
      </p:pic>
    </p:spTree>
    <p:extLst>
      <p:ext uri="{BB962C8B-B14F-4D97-AF65-F5344CB8AC3E}">
        <p14:creationId xmlns:p14="http://schemas.microsoft.com/office/powerpoint/2010/main" val="26606072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14614</TotalTime>
  <Words>593</Words>
  <Application>Microsoft Office PowerPoint</Application>
  <PresentationFormat>On-screen Show (4:3)</PresentationFormat>
  <Paragraphs>63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Student Design Competition Capstone Design  ME 4902.01 and 4902.02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Krishnaswamy  Srinivasan</dc:creator>
  <cp:lastModifiedBy>Midlam-Mohler, Shawn</cp:lastModifiedBy>
  <cp:revision>1014</cp:revision>
  <cp:lastPrinted>2012-10-16T20:26:45Z</cp:lastPrinted>
  <dcterms:created xsi:type="dcterms:W3CDTF">1601-01-01T00:00:00Z</dcterms:created>
  <dcterms:modified xsi:type="dcterms:W3CDTF">2022-03-09T21:25:28Z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